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8" r:id="rId9"/>
    <p:sldId id="269" r:id="rId10"/>
    <p:sldId id="267" r:id="rId11"/>
  </p:sldIdLst>
  <p:sldSz cx="9144000" cy="6858000" type="screen4x3"/>
  <p:notesSz cx="6648450" cy="98504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65550" y="0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F2C9B-2BB0-48E2-8D6D-FCD0A40FCA75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356725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65550" y="9356725"/>
            <a:ext cx="288131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02870-8E4F-4D54-86B4-840B5BAA53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465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65916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6416C-05CE-4D92-AA63-AD5163C563F6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62013" y="738188"/>
            <a:ext cx="4924425" cy="3694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4845" y="4678958"/>
            <a:ext cx="5318760" cy="44326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65916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E592F-FBE6-4EBA-9512-4B93048D05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906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907232" cy="365125"/>
          </a:xfrm>
        </p:spPr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48680"/>
            <a:ext cx="1987322" cy="14401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701132" cy="82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2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39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1907232" cy="365125"/>
          </a:xfrm>
        </p:spPr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48680"/>
            <a:ext cx="1987322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2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err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83568" y="3356992"/>
            <a:ext cx="7811144" cy="1362075"/>
          </a:xfrm>
        </p:spPr>
        <p:txBody>
          <a:bodyPr anchor="ctr"/>
          <a:lstStyle>
            <a:lvl1pPr algn="ctr">
              <a:defRPr sz="4000" b="1" cap="all"/>
            </a:lvl1pPr>
          </a:lstStyle>
          <a:p>
            <a:r>
              <a:rPr lang="pt-BR" dirty="0" smtClean="0"/>
              <a:t>Encerramento  e agradecimentos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683568" y="4725144"/>
            <a:ext cx="7811144" cy="1152128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Nome do apresentador</a:t>
            </a:r>
          </a:p>
          <a:p>
            <a:pPr lvl="0"/>
            <a:r>
              <a:rPr lang="pt-BR" dirty="0" smtClean="0"/>
              <a:t>E-mail para contato</a:t>
            </a:r>
          </a:p>
          <a:p>
            <a:pPr lvl="0"/>
            <a:r>
              <a:rPr lang="pt-BR" dirty="0" smtClean="0"/>
              <a:t>Outras informações para contato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1907232" cy="365125"/>
          </a:xfrm>
        </p:spPr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746944"/>
            <a:ext cx="4752528" cy="204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7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8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7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5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7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0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27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www.agepan.ms.gov.br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35" y="6270657"/>
            <a:ext cx="787029" cy="4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87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C8A04-0AAA-4606-A919-9A11E66919E0}" type="datetimeFigureOut">
              <a:rPr lang="pt-BR" smtClean="0"/>
              <a:t>16/07/2015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 smtClean="0"/>
              <a:t>www.agepan.ms.gov.br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1297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94FCD-622C-4D6F-B243-D190651B800D}" type="slidenum">
              <a:rPr lang="pt-BR" smtClean="0"/>
              <a:t>‹nº›</a:t>
            </a:fld>
            <a:endParaRPr lang="pt-B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584" y="0"/>
            <a:ext cx="25781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941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1.Pequisa%20de%20Clima%20Organizacional_Formul&#225;rio%20para%20impress&#227;o.docx" TargetMode="External"/><Relationship Id="rId2" Type="http://schemas.openxmlformats.org/officeDocument/2006/relationships/hyperlink" Target="http://intranet.agepan.ms.gov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2.PESQUISA%20DE%20CLIMA%20ORGANIZACIONAL_FORMUL&#193;RIO_web.dotm" TargetMode="Externa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/>
              <a:t>PESQUISA DE CLIMA ORGANIZACIONAL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4894312"/>
            <a:ext cx="6400800" cy="550912"/>
          </a:xfrm>
        </p:spPr>
        <p:txBody>
          <a:bodyPr>
            <a:normAutofit lnSpcReduction="10000"/>
          </a:bodyPr>
          <a:lstStyle/>
          <a:p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Gerência de Recursos </a:t>
            </a:r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Humanos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588224" y="6258798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/>
              <a:t>Reunião </a:t>
            </a:r>
            <a:r>
              <a:rPr lang="pt-BR" sz="1600" dirty="0" smtClean="0"/>
              <a:t>20</a:t>
            </a:r>
            <a:r>
              <a:rPr lang="pt-BR" sz="1600" dirty="0" smtClean="0"/>
              <a:t>.07.15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516272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genda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Dos contratos e tipologia;</a:t>
            </a:r>
          </a:p>
          <a:p>
            <a:r>
              <a:rPr lang="pt-BR" dirty="0" smtClean="0"/>
              <a:t>Dos encargos dos contratos;</a:t>
            </a:r>
          </a:p>
          <a:p>
            <a:r>
              <a:rPr lang="pt-BR" dirty="0" smtClean="0"/>
              <a:t>Da arquitetura regulatória;</a:t>
            </a:r>
          </a:p>
          <a:p>
            <a:endParaRPr lang="pt-BR" dirty="0" smtClean="0"/>
          </a:p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183812"/>
              </p:ext>
            </p:extLst>
          </p:nvPr>
        </p:nvGraphicFramePr>
        <p:xfrm>
          <a:off x="323528" y="1600201"/>
          <a:ext cx="8640960" cy="450000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860584"/>
                <a:gridCol w="7780376"/>
              </a:tblGrid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</a:rPr>
                        <a:t>1.</a:t>
                      </a:r>
                      <a:endParaRPr lang="pt-BR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0" dirty="0" smtClean="0">
                          <a:effectLst/>
                        </a:rPr>
                        <a:t>Objetivo;</a:t>
                      </a:r>
                      <a:endParaRPr lang="pt-BR" sz="2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</a:rPr>
                        <a:t>2.</a:t>
                      </a:r>
                      <a:endParaRPr lang="pt-BR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effectLst/>
                        </a:rPr>
                        <a:t>O que será feito?</a:t>
                      </a:r>
                      <a:endParaRPr lang="pt-BR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</a:rPr>
                        <a:t>3.</a:t>
                      </a:r>
                      <a:endParaRPr lang="pt-BR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0" dirty="0" smtClean="0">
                          <a:effectLst/>
                        </a:rPr>
                        <a:t>Como</a:t>
                      </a:r>
                      <a:r>
                        <a:rPr lang="pt-BR" sz="2400" b="0" baseline="0" dirty="0" smtClean="0">
                          <a:effectLst/>
                        </a:rPr>
                        <a:t> acessar o formulário?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smtClean="0">
                          <a:effectLst/>
                        </a:rPr>
                        <a:t>4.</a:t>
                      </a:r>
                      <a:endParaRPr lang="pt-BR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effectLst/>
                        </a:rPr>
                        <a:t>Fique</a:t>
                      </a:r>
                      <a:r>
                        <a:rPr lang="pt-BR" sz="2400" baseline="0" dirty="0" smtClean="0">
                          <a:effectLst/>
                        </a:rPr>
                        <a:t> atento;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 smtClean="0">
                          <a:effectLst/>
                        </a:rPr>
                        <a:t>5.</a:t>
                      </a:r>
                      <a:endParaRPr lang="pt-BR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effectLst/>
                        </a:rPr>
                        <a:t>Calendário.</a:t>
                      </a:r>
                      <a:endParaRPr lang="pt-BR" sz="2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Objetivo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568952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dirty="0"/>
              <a:t>Aferir a percepção dos colaboradores acerca dos itens</a:t>
            </a:r>
            <a:r>
              <a:rPr lang="pt-BR" sz="25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Atuação </a:t>
            </a:r>
            <a:r>
              <a:rPr lang="pt-BR" sz="2200" dirty="0"/>
              <a:t>da chefia</a:t>
            </a:r>
            <a:r>
              <a:rPr lang="pt-BR" sz="22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Relacionamento;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Crescimento </a:t>
            </a:r>
            <a:r>
              <a:rPr lang="pt-BR" sz="2200" dirty="0"/>
              <a:t>profissional</a:t>
            </a:r>
            <a:r>
              <a:rPr lang="pt-BR" sz="22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Autonomia </a:t>
            </a:r>
            <a:r>
              <a:rPr lang="pt-BR" sz="2200" dirty="0"/>
              <a:t>e reconhecimento</a:t>
            </a:r>
            <a:r>
              <a:rPr lang="pt-BR" sz="22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Comunicação;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Trabalho </a:t>
            </a:r>
            <a:r>
              <a:rPr lang="pt-BR" sz="2200" dirty="0"/>
              <a:t>em si</a:t>
            </a:r>
            <a:r>
              <a:rPr lang="pt-BR" sz="22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Qualidade/Imagem </a:t>
            </a:r>
            <a:r>
              <a:rPr lang="pt-BR" sz="2200" dirty="0"/>
              <a:t>Institucional</a:t>
            </a:r>
            <a:r>
              <a:rPr lang="pt-BR" sz="22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Bem </a:t>
            </a:r>
            <a:r>
              <a:rPr lang="pt-BR" sz="2200" dirty="0"/>
              <a:t>estar social</a:t>
            </a:r>
            <a:r>
              <a:rPr lang="pt-BR" sz="22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pt-BR" sz="2200" dirty="0" smtClean="0"/>
              <a:t>Condições </a:t>
            </a:r>
            <a:r>
              <a:rPr lang="pt-BR" sz="2200" dirty="0"/>
              <a:t>físicas de trabalho</a:t>
            </a:r>
            <a:r>
              <a:rPr lang="pt-BR" sz="2200" dirty="0" smtClean="0"/>
              <a:t>.</a:t>
            </a:r>
          </a:p>
          <a:p>
            <a:pPr marL="0" indent="0">
              <a:buNone/>
            </a:pPr>
            <a:r>
              <a:rPr lang="pt-BR" sz="2500" dirty="0" smtClean="0"/>
              <a:t>E</a:t>
            </a:r>
            <a:r>
              <a:rPr lang="pt-BR" sz="2500" dirty="0"/>
              <a:t>, ainda, auxiliar o desenvolvimento de ações que possam melhorar o ambiente organizacional e por consequência os resultados da organização.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3584380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43677"/>
            <a:ext cx="8229600" cy="49685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500" dirty="0"/>
              <a:t>Aplicação de questionário: Pesquisa estruturada em 9 quesitos que indicam de 3 a 7 afirmações que o respondente deverá indicar se</a:t>
            </a:r>
            <a:r>
              <a:rPr lang="pt-BR" sz="2500" dirty="0" smtClean="0"/>
              <a:t>:</a:t>
            </a:r>
          </a:p>
          <a:p>
            <a:pPr marL="857250" lvl="1" indent="-457200">
              <a:buFont typeface="+mj-lt"/>
              <a:buAutoNum type="arabicPeriod"/>
            </a:pPr>
            <a:r>
              <a:rPr lang="pt-BR" sz="2050" dirty="0" smtClean="0"/>
              <a:t>DISCORDA </a:t>
            </a:r>
            <a:r>
              <a:rPr lang="pt-BR" sz="2050" dirty="0"/>
              <a:t>TOTALMENTE: se discordar totalmente da </a:t>
            </a:r>
            <a:r>
              <a:rPr lang="pt-BR" sz="2050" dirty="0" smtClean="0"/>
              <a:t>afirmação.</a:t>
            </a:r>
          </a:p>
          <a:p>
            <a:pPr marL="857250" lvl="1" indent="-457200">
              <a:buFont typeface="+mj-lt"/>
              <a:buAutoNum type="arabicPeriod"/>
            </a:pPr>
            <a:r>
              <a:rPr lang="pt-BR" sz="2050" dirty="0" smtClean="0"/>
              <a:t>DISCORDA</a:t>
            </a:r>
            <a:r>
              <a:rPr lang="pt-BR" sz="2050" dirty="0"/>
              <a:t>: </a:t>
            </a:r>
            <a:r>
              <a:rPr lang="pt-BR" sz="2050" dirty="0" smtClean="0"/>
              <a:t>se </a:t>
            </a:r>
            <a:r>
              <a:rPr lang="pt-BR" sz="2050" dirty="0"/>
              <a:t>apenas discordar da </a:t>
            </a:r>
            <a:r>
              <a:rPr lang="pt-BR" sz="2050" dirty="0" smtClean="0"/>
              <a:t>afirmação</a:t>
            </a:r>
          </a:p>
          <a:p>
            <a:pPr marL="857250" lvl="1" indent="-457200">
              <a:buFont typeface="+mj-lt"/>
              <a:buAutoNum type="arabicPeriod"/>
            </a:pPr>
            <a:r>
              <a:rPr lang="pt-BR" sz="2050" dirty="0" smtClean="0"/>
              <a:t>NEUTRO</a:t>
            </a:r>
            <a:r>
              <a:rPr lang="pt-BR" sz="2050" dirty="0"/>
              <a:t>: se estiver neutro ou não tiver opinião formada sobre a afirmação</a:t>
            </a:r>
            <a:r>
              <a:rPr lang="pt-BR" sz="2050" dirty="0" smtClean="0"/>
              <a:t>.</a:t>
            </a:r>
          </a:p>
          <a:p>
            <a:pPr marL="857250" lvl="1" indent="-457200">
              <a:buFont typeface="+mj-lt"/>
              <a:buAutoNum type="arabicPeriod"/>
            </a:pPr>
            <a:r>
              <a:rPr lang="pt-BR" sz="2050" dirty="0" smtClean="0"/>
              <a:t>CONCORDA</a:t>
            </a:r>
            <a:r>
              <a:rPr lang="pt-BR" sz="2050" dirty="0"/>
              <a:t>: se apenas concordar com a afirmação</a:t>
            </a:r>
            <a:r>
              <a:rPr lang="pt-BR" sz="2050" dirty="0" smtClean="0"/>
              <a:t>.</a:t>
            </a:r>
          </a:p>
          <a:p>
            <a:pPr marL="857250" lvl="1" indent="-457200">
              <a:buFont typeface="+mj-lt"/>
              <a:buAutoNum type="arabicPeriod"/>
            </a:pPr>
            <a:r>
              <a:rPr lang="pt-BR" sz="2050" dirty="0" smtClean="0"/>
              <a:t>CONCORDA </a:t>
            </a:r>
            <a:r>
              <a:rPr lang="pt-BR" sz="2050" dirty="0"/>
              <a:t>TOTALMENTE: se concordar totalmente com a afirmação</a:t>
            </a:r>
            <a:r>
              <a:rPr lang="pt-BR" sz="2050" dirty="0" smtClean="0"/>
              <a:t>.</a:t>
            </a:r>
          </a:p>
          <a:p>
            <a:pPr marL="0" indent="0">
              <a:buNone/>
            </a:pPr>
            <a:r>
              <a:rPr lang="pt-BR" sz="2500" dirty="0" smtClean="0"/>
              <a:t>Mais </a:t>
            </a:r>
            <a:r>
              <a:rPr lang="pt-BR" sz="2500" dirty="0"/>
              <a:t>6 questões abertas, onde o colaborador indicará sua opinião de forma objetiva acerca dos questionamentos apresentados</a:t>
            </a:r>
            <a:r>
              <a:rPr lang="pt-BR" sz="2450" dirty="0"/>
              <a:t>.</a:t>
            </a:r>
            <a:endParaRPr lang="pt-BR" sz="245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l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O que será feito?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3905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pt-B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Como acessar o formulário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>
                <a:hlinkClick r:id="rId2"/>
              </a:rPr>
              <a:t>http://intranet.agepan.ms.gov.br</a:t>
            </a:r>
            <a:r>
              <a:rPr lang="pt-BR" dirty="0" smtClean="0">
                <a:hlinkClick r:id="rId2"/>
              </a:rPr>
              <a:t>/</a:t>
            </a:r>
            <a:endParaRPr lang="pt-BR" dirty="0" smtClean="0"/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No ícone PCO 2015 você encontrará dois tipos de formulário:</a:t>
            </a:r>
          </a:p>
          <a:p>
            <a:pPr marL="0" indent="0">
              <a:buNone/>
            </a:pPr>
            <a:endParaRPr lang="pt-BR" dirty="0" smtClean="0"/>
          </a:p>
          <a:p>
            <a:pPr lvl="1"/>
            <a:r>
              <a:rPr lang="pt-BR" dirty="0" smtClean="0"/>
              <a:t>Formulário Web;</a:t>
            </a:r>
          </a:p>
          <a:p>
            <a:pPr marL="457200" lvl="1" indent="0">
              <a:buNone/>
            </a:pPr>
            <a:r>
              <a:rPr lang="pt-BR" dirty="0"/>
              <a:t>	</a:t>
            </a:r>
            <a:r>
              <a:rPr lang="pt-BR" dirty="0" smtClean="0"/>
              <a:t>			</a:t>
            </a:r>
          </a:p>
          <a:p>
            <a:pPr lvl="1"/>
            <a:r>
              <a:rPr lang="pt-BR" dirty="0" smtClean="0"/>
              <a:t>Formulário manual.</a:t>
            </a:r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308" y="4932246"/>
            <a:ext cx="1040116" cy="936104"/>
          </a:xfrm>
          <a:prstGeom prst="rect">
            <a:avLst/>
          </a:prstGeom>
        </p:spPr>
      </p:pic>
      <p:pic>
        <p:nvPicPr>
          <p:cNvPr id="9" name="Imagem 8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909392"/>
            <a:ext cx="879437" cy="88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65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Fique atento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8437" y="1412776"/>
            <a:ext cx="8229600" cy="4709119"/>
          </a:xfrm>
        </p:spPr>
        <p:txBody>
          <a:bodyPr>
            <a:normAutofit fontScale="85000" lnSpcReduction="20000"/>
          </a:bodyPr>
          <a:lstStyle/>
          <a:p>
            <a:r>
              <a:rPr lang="pt-BR" dirty="0"/>
              <a:t>Preencha o questionário considerando sempre suas ações, comportamentos reais, nunca os ideais</a:t>
            </a:r>
            <a:r>
              <a:rPr lang="pt-BR" dirty="0" smtClean="0"/>
              <a:t>.</a:t>
            </a:r>
          </a:p>
          <a:p>
            <a:r>
              <a:rPr lang="pt-BR" dirty="0" smtClean="0"/>
              <a:t>Para </a:t>
            </a:r>
            <a:r>
              <a:rPr lang="pt-BR" dirty="0"/>
              <a:t>responder, analise cada uma das afirmações que melhor expressa seus sentimentos, marque a que melhor representa a sua opinião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É </a:t>
            </a:r>
            <a:r>
              <a:rPr lang="pt-BR" dirty="0"/>
              <a:t>fundamental que ao responder cada questão você retrate sua realidade; não pense no que seria a resposta ideal</a:t>
            </a:r>
            <a:r>
              <a:rPr lang="pt-BR" dirty="0" smtClean="0"/>
              <a:t>.</a:t>
            </a:r>
          </a:p>
          <a:p>
            <a:r>
              <a:rPr lang="pt-BR" dirty="0" smtClean="0"/>
              <a:t>Se </a:t>
            </a:r>
            <a:r>
              <a:rPr lang="pt-BR" dirty="0"/>
              <a:t>tiver dúvida, pense numa situação em que você esteve envolvido ou num acontecimento ocorrido recentemente na sua organização</a:t>
            </a:r>
            <a:r>
              <a:rPr lang="pt-BR" dirty="0" smtClean="0"/>
              <a:t>.</a:t>
            </a:r>
          </a:p>
          <a:p>
            <a:r>
              <a:rPr lang="pt-BR" dirty="0" smtClean="0"/>
              <a:t>Utilize-se </a:t>
            </a:r>
            <a:r>
              <a:rPr lang="pt-BR" dirty="0"/>
              <a:t>da escala apresentada para expressar sua opinião para cada uma das alternativas.</a:t>
            </a:r>
          </a:p>
        </p:txBody>
      </p:sp>
    </p:spTree>
    <p:extLst>
      <p:ext uri="{BB962C8B-B14F-4D97-AF65-F5344CB8AC3E}">
        <p14:creationId xmlns:p14="http://schemas.microsoft.com/office/powerpoint/2010/main" val="63366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pt-B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Calendário</a:t>
            </a:r>
            <a:endParaRPr lang="pt-BR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pt-BR" b="1" dirty="0"/>
              <a:t>20 de julho </a:t>
            </a:r>
            <a:r>
              <a:rPr lang="pt-BR" dirty="0"/>
              <a:t>– reunião de sensibilização e indicação de procedimentos de preenchimento dos questionários na intranet com os colaboradores de Campo Grande;</a:t>
            </a:r>
          </a:p>
          <a:p>
            <a:pPr lvl="0"/>
            <a:r>
              <a:rPr lang="pt-BR" b="1" dirty="0"/>
              <a:t>03 de agosto </a:t>
            </a:r>
            <a:r>
              <a:rPr lang="pt-BR" dirty="0"/>
              <a:t>– prazo para devolução dos questionários dos colaboradores de Campo Grande e reunião de sensibilização e indicação de procedimentos de preenchimento dos questionários na intranet com os colaboradores do interior;</a:t>
            </a:r>
          </a:p>
          <a:p>
            <a:pPr lvl="0"/>
            <a:r>
              <a:rPr lang="pt-BR" b="1" dirty="0"/>
              <a:t>17 de agosto </a:t>
            </a:r>
            <a:r>
              <a:rPr lang="pt-BR" dirty="0"/>
              <a:t>– prazo para devolução dos questionários dos colaboradores do interior; e, </a:t>
            </a:r>
          </a:p>
          <a:p>
            <a:pPr lvl="0"/>
            <a:r>
              <a:rPr lang="pt-BR" b="1" dirty="0"/>
              <a:t>21 de setembro </a:t>
            </a:r>
            <a:r>
              <a:rPr lang="pt-BR" dirty="0"/>
              <a:t>– divulgação dos resultados em reunião com todos os colaboradores.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78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ATENÇÃO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Independente do modo como você escolher para responder ao questionário, ao final, o FORMULÁRIO DEVERÁ SER IMPRESSO E DEPOSITADO NA CAIXA na Gerencia de Recursos Humanos.</a:t>
            </a:r>
          </a:p>
          <a:p>
            <a:r>
              <a:rPr lang="pt-BR" dirty="0" smtClean="0"/>
              <a:t>Lembre-se: </a:t>
            </a:r>
            <a:r>
              <a:rPr lang="pt-BR" u="sng" dirty="0" smtClean="0"/>
              <a:t>Não poderá haver identificação no formulário</a:t>
            </a:r>
            <a:r>
              <a:rPr lang="pt-BR" dirty="0" smtClean="0"/>
              <a:t>. Caso, de algum modo, o avaliador consiga identificar o respondente, o formulário será descartado.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515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283968" y="1916832"/>
            <a:ext cx="450405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700" dirty="0"/>
              <a:t>Sua participação é voluntária...</a:t>
            </a:r>
          </a:p>
        </p:txBody>
      </p:sp>
      <p:sp>
        <p:nvSpPr>
          <p:cNvPr id="5" name="Retângulo 4"/>
          <p:cNvSpPr/>
          <p:nvPr/>
        </p:nvSpPr>
        <p:spPr>
          <a:xfrm>
            <a:off x="4283968" y="4581128"/>
            <a:ext cx="431265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700" dirty="0" smtClean="0"/>
              <a:t>Sua sugestão é importante...</a:t>
            </a:r>
            <a:endParaRPr lang="pt-BR" sz="27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3240360" cy="3240360"/>
          </a:xfrm>
          <a:prstGeom prst="rect">
            <a:avLst/>
          </a:prstGeom>
        </p:spPr>
      </p:pic>
      <p:pic>
        <p:nvPicPr>
          <p:cNvPr id="1026" name="Picture 2" descr="Resultado de imagem para sugges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338437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453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4293096"/>
            <a:ext cx="7811144" cy="1362075"/>
          </a:xfrm>
        </p:spPr>
        <p:txBody>
          <a:bodyPr>
            <a:noAutofit/>
          </a:bodyPr>
          <a:lstStyle/>
          <a:p>
            <a:pPr algn="l"/>
            <a:r>
              <a:rPr lang="pt-BR" sz="2000" i="1" dirty="0" smtClean="0"/>
              <a:t>SANDRA REGINA FABRIL</a:t>
            </a:r>
            <a:r>
              <a:rPr lang="pt-BR" sz="2400" i="1" dirty="0" smtClean="0"/>
              <a:t/>
            </a:r>
            <a:br>
              <a:rPr lang="pt-BR" sz="2400" i="1" dirty="0" smtClean="0"/>
            </a:br>
            <a:r>
              <a:rPr lang="pt-BR" sz="1200" i="1" dirty="0" smtClean="0"/>
              <a:t>Diretoria de </a:t>
            </a:r>
            <a:r>
              <a:rPr lang="pt-BR" sz="1200" i="1" dirty="0" smtClean="0"/>
              <a:t>ADMINISTRAÇÃO E PLANEJAMENTO</a:t>
            </a:r>
            <a:r>
              <a:rPr lang="pt-BR" sz="1200" i="1" dirty="0" smtClean="0"/>
              <a:t/>
            </a:r>
            <a:br>
              <a:rPr lang="pt-BR" sz="1200" i="1" dirty="0" smtClean="0"/>
            </a:br>
            <a:r>
              <a:rPr lang="pt-BR" sz="1200" i="1" dirty="0" smtClean="0"/>
              <a:t/>
            </a:r>
            <a:br>
              <a:rPr lang="pt-BR" sz="1200" i="1" dirty="0" smtClean="0"/>
            </a:br>
            <a:r>
              <a:rPr lang="pt-BR" sz="2000" i="1" dirty="0" smtClean="0"/>
              <a:t>ÂNGELA ARAGÃO</a:t>
            </a:r>
            <a:r>
              <a:rPr lang="pt-BR" sz="2000" i="1" dirty="0"/>
              <a:t/>
            </a:r>
            <a:br>
              <a:rPr lang="pt-BR" sz="2000" i="1" dirty="0"/>
            </a:br>
            <a:r>
              <a:rPr lang="pt-BR" sz="1200" i="1" dirty="0" smtClean="0"/>
              <a:t>GERENTE DE RECURSOS HUMANOS</a:t>
            </a:r>
            <a:r>
              <a:rPr lang="pt-BR" sz="1200" i="1" dirty="0"/>
              <a:t/>
            </a:r>
            <a:br>
              <a:rPr lang="pt-BR" sz="1200" i="1" dirty="0"/>
            </a:br>
            <a:endParaRPr lang="pt-BR" sz="1200" i="1" dirty="0"/>
          </a:p>
        </p:txBody>
      </p:sp>
    </p:spTree>
    <p:extLst>
      <p:ext uri="{BB962C8B-B14F-4D97-AF65-F5344CB8AC3E}">
        <p14:creationId xmlns:p14="http://schemas.microsoft.com/office/powerpoint/2010/main" val="408255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EPAN">
  <a:themeElements>
    <a:clrScheme name="AGEPAN">
      <a:dk1>
        <a:sysClr val="windowText" lastClr="000000"/>
      </a:dk1>
      <a:lt1>
        <a:sysClr val="window" lastClr="FFFFFF"/>
      </a:lt1>
      <a:dk2>
        <a:srgbClr val="E29616"/>
      </a:dk2>
      <a:lt2>
        <a:srgbClr val="FBEEC9"/>
      </a:lt2>
      <a:accent1>
        <a:srgbClr val="FCB814"/>
      </a:accent1>
      <a:accent2>
        <a:srgbClr val="00A13A"/>
      </a:accent2>
      <a:accent3>
        <a:srgbClr val="31B2EB"/>
      </a:accent3>
      <a:accent4>
        <a:srgbClr val="E29616"/>
      </a:accent4>
      <a:accent5>
        <a:srgbClr val="A19574"/>
      </a:accent5>
      <a:accent6>
        <a:srgbClr val="7B4A3A"/>
      </a:accent6>
      <a:hlink>
        <a:srgbClr val="31B2EB"/>
      </a:hlink>
      <a:folHlink>
        <a:srgbClr val="FFC42F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AGEPAN</Template>
  <TotalTime>377</TotalTime>
  <Words>499</Words>
  <Application>Microsoft Office PowerPoint</Application>
  <PresentationFormat>Apresentação na tela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AGEPAN</vt:lpstr>
      <vt:lpstr>PESQUISA DE CLIMA ORGANIZACIONAL</vt:lpstr>
      <vt:lpstr>Agenda</vt:lpstr>
      <vt:lpstr>1. Objetivo</vt:lpstr>
      <vt:lpstr>2. O que será feito?</vt:lpstr>
      <vt:lpstr>3. Como acessar o formulário</vt:lpstr>
      <vt:lpstr>4. Fique atento</vt:lpstr>
      <vt:lpstr>5. Calendário</vt:lpstr>
      <vt:lpstr>ATENÇÃO</vt:lpstr>
      <vt:lpstr>Apresentação do PowerPoint</vt:lpstr>
      <vt:lpstr>SANDRA REGINA FABRIL Diretoria de ADMINISTRAÇÃO E PLANEJAMENTO  ÂNGELA ARAGÃO GERENTE DE RECURSOS HUMANOS </vt:lpstr>
    </vt:vector>
  </TitlesOfParts>
  <Company>SEFAZ-MS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Aline Rigues</dc:creator>
  <cp:lastModifiedBy>Luciana Ramalho Gomes</cp:lastModifiedBy>
  <cp:revision>36</cp:revision>
  <cp:lastPrinted>2014-07-28T20:23:03Z</cp:lastPrinted>
  <dcterms:created xsi:type="dcterms:W3CDTF">2014-06-26T17:33:25Z</dcterms:created>
  <dcterms:modified xsi:type="dcterms:W3CDTF">2015-07-16T15:46:02Z</dcterms:modified>
</cp:coreProperties>
</file>